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63" r:id="rId5"/>
    <p:sldId id="264" r:id="rId6"/>
    <p:sldId id="265" r:id="rId7"/>
    <p:sldId id="266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5" d="100"/>
          <a:sy n="105" d="100"/>
        </p:scale>
        <p:origin x="120" y="36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07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fr-FR"/>
              <a:t>13/09/2015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fr-FR"/>
              <a:t>13/09/2015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fr-FR"/>
              <a:t>13/09/2015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fr-FR"/>
              <a:pPr/>
              <a:t>13/09/2015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5400" b="0" i="0" dirty="0" smtClean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Reconnaître la région d’un vin</a:t>
            </a:r>
            <a:endParaRPr lang="fr-FR" sz="54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fr-FR" b="0" i="0" dirty="0" smtClean="0">
                <a:solidFill>
                  <a:schemeClr val="tx1">
                    <a:tint val="75000"/>
                  </a:schemeClr>
                </a:solidFill>
              </a:rPr>
              <a:t>Pour les nuls bien sûr</a:t>
            </a:r>
            <a:endParaRPr lang="fr-FR" b="0" i="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10439398" cy="102076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pc="-30" dirty="0" smtClean="0">
                <a:latin typeface="Consolas"/>
              </a:rPr>
              <a:t>Comment utiliser ce document</a:t>
            </a:r>
            <a:endParaRPr lang="fr-FR" sz="3200" b="0" i="0" spc="-3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None/>
            </a:pPr>
            <a:r>
              <a:rPr lang="fr-FR" dirty="0" smtClean="0">
                <a:latin typeface="Corbel"/>
              </a:rPr>
              <a:t>Ce document vous permettra de retrouver approximativement les région d’origine des vins. C’est une première étape pour savoir identifier un vin.</a:t>
            </a:r>
          </a:p>
          <a:p>
            <a:pPr indent="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None/>
            </a:pPr>
            <a:r>
              <a:rPr lang="fr-FR" dirty="0" smtClean="0">
                <a:latin typeface="Corbel"/>
              </a:rPr>
              <a:t>Le but de ce document est de vous donner une ligne directrice. Tout ce qui est écrit ici est vrai, mais il y a énormément de variables qu’il faudra apprendre à identifier.</a:t>
            </a:r>
          </a:p>
          <a:p>
            <a:pPr indent="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None/>
            </a:pPr>
            <a:r>
              <a:rPr lang="fr-FR" sz="2400" b="0" i="0" dirty="0" smtClean="0">
                <a:solidFill>
                  <a:schemeClr val="tx1"/>
                </a:solidFill>
                <a:latin typeface="Corbel"/>
                <a:ea typeface="+mn-ea"/>
                <a:cs typeface="+mn-cs"/>
              </a:rPr>
              <a:t>Le document n’est donc pas exhaustif. Il doit juste vous permettre de </a:t>
            </a:r>
            <a:r>
              <a:rPr lang="fr-FR" sz="2400" b="0" i="0" smtClean="0">
                <a:solidFill>
                  <a:schemeClr val="tx1"/>
                </a:solidFill>
                <a:latin typeface="Corbel"/>
                <a:ea typeface="+mn-ea"/>
                <a:cs typeface="+mn-cs"/>
              </a:rPr>
              <a:t>vous débrouiller.</a:t>
            </a:r>
            <a:endParaRPr lang="fr-FR" sz="2400" b="0" i="0" dirty="0">
              <a:solidFill>
                <a:schemeClr val="tx1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Intensité de la robe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546241" y="1916832"/>
            <a:ext cx="3096344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Intensité de la couleur de la robe et jambes</a:t>
            </a:r>
            <a:endParaRPr lang="fr-FR" dirty="0"/>
          </a:p>
        </p:txBody>
      </p:sp>
      <p:sp>
        <p:nvSpPr>
          <p:cNvPr id="5" name="Rectangle avec flèche vers le bas 4"/>
          <p:cNvSpPr/>
          <p:nvPr/>
        </p:nvSpPr>
        <p:spPr>
          <a:xfrm>
            <a:off x="1917948" y="3411108"/>
            <a:ext cx="2232248" cy="1314035"/>
          </a:xfrm>
          <a:prstGeom prst="downArrow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Couleur pâle avec des jambes fines </a:t>
            </a:r>
            <a:endParaRPr lang="fr-FR" dirty="0"/>
          </a:p>
        </p:txBody>
      </p:sp>
      <p:sp>
        <p:nvSpPr>
          <p:cNvPr id="6" name="Rectangle avec flèche vers le bas 5"/>
          <p:cNvSpPr/>
          <p:nvPr/>
        </p:nvSpPr>
        <p:spPr>
          <a:xfrm>
            <a:off x="8110636" y="3573015"/>
            <a:ext cx="2232248" cy="1152127"/>
          </a:xfrm>
          <a:prstGeom prst="downArrow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Couleur foncée avec des jambes larges 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4" idx="2"/>
          </p:cNvCxnSpPr>
          <p:nvPr/>
        </p:nvCxnSpPr>
        <p:spPr>
          <a:xfrm flipH="1">
            <a:off x="3142084" y="2780928"/>
            <a:ext cx="2952329" cy="630181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6166420" y="2780928"/>
            <a:ext cx="3060340" cy="792088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69876" y="4908567"/>
            <a:ext cx="3528392" cy="13681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vin vient d’une région plutôt fraiche et dans le nord de la France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462564" y="4908567"/>
            <a:ext cx="3528392" cy="13681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vin vient d’une région plutôt chaude (sud de la France)</a:t>
            </a:r>
          </a:p>
          <a:p>
            <a:pPr algn="ctr"/>
            <a:r>
              <a:rPr lang="fr-FR" dirty="0" smtClean="0"/>
              <a:t>Avec un bonne exposition au soleil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6824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Arômes récurrents par cépage</a:t>
            </a:r>
            <a:endParaRPr lang="fr-FR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30933"/>
              </p:ext>
            </p:extLst>
          </p:nvPr>
        </p:nvGraphicFramePr>
        <p:xfrm>
          <a:off x="134980" y="1988840"/>
          <a:ext cx="11922106" cy="432117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1445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  <a:gridCol w="869819"/>
              </a:tblGrid>
              <a:tr h="12568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Cabernet Sauvignon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Cabernet franc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Chardonnay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Chenin Blanc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Gamay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Gewurztraminer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Grenache noir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Merlot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Pinot noir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Riesling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Sauvignon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Syrah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u="none" strike="noStrike">
                          <a:effectLst/>
                        </a:rPr>
                        <a:t>Viognier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Abricot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Acacia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Ananas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Banane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Buis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Cannelle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Cassis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Cèdre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Cerise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Citron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Coing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Cuir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Cumin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Framboise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Fruits rouges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Groseille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Groseille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Lichi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Miel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Mûre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Orange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Pain grillé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Pamplemousse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Pèche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Poivre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Poivron vert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Pomme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Prune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Réglisse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Rose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Tabac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Truffe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Violette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1970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  <a:tr h="12568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 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5" marR="5985" marT="598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811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10439398" cy="102076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200" b="0" i="0" spc="-30" dirty="0" smtClean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Les cépages par région</a:t>
            </a:r>
            <a:endParaRPr lang="fr-FR" sz="3200" b="0" i="0" spc="-3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096344"/>
          </a:xfrm>
        </p:spPr>
        <p:txBody>
          <a:bodyPr numCol="2">
            <a:normAutofit fontScale="55000" lnSpcReduction="20000"/>
          </a:bodyPr>
          <a:lstStyle/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 smtClean="0"/>
              <a:t>Cabernet Sauvignon	Sud </a:t>
            </a:r>
            <a:r>
              <a:rPr lang="fr-FR" dirty="0"/>
              <a:t>Ouest &amp; Bordeaux 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Cabernet franc	</a:t>
            </a:r>
            <a:r>
              <a:rPr lang="fr-FR" dirty="0" smtClean="0"/>
              <a:t>Loire</a:t>
            </a:r>
            <a:r>
              <a:rPr lang="fr-FR" dirty="0"/>
              <a:t>, Bordeaux &amp; Sud Ouest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Chardonnay	</a:t>
            </a:r>
            <a:r>
              <a:rPr lang="fr-FR" dirty="0" smtClean="0"/>
              <a:t>Champagne </a:t>
            </a:r>
            <a:r>
              <a:rPr lang="fr-FR" dirty="0"/>
              <a:t>&amp; Bourgogne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Chenin Blanc	Loire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Gamay	</a:t>
            </a:r>
            <a:r>
              <a:rPr lang="fr-FR" dirty="0" smtClean="0"/>
              <a:t>	Beaujolais</a:t>
            </a:r>
            <a:r>
              <a:rPr lang="fr-FR" dirty="0"/>
              <a:t>, Rhône &amp; Loire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Gewurztraminer	Alsace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Grenache Noir	Roussillon, Languedoc, Provence et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Corse</a:t>
            </a:r>
            <a:endParaRPr lang="fr-FR" dirty="0"/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Merlot	</a:t>
            </a:r>
            <a:r>
              <a:rPr lang="fr-FR" dirty="0" smtClean="0"/>
              <a:t>	Bordeaux</a:t>
            </a:r>
            <a:r>
              <a:rPr lang="fr-FR" dirty="0"/>
              <a:t>, </a:t>
            </a:r>
            <a:r>
              <a:rPr lang="fr-FR" dirty="0" smtClean="0"/>
              <a:t>Languedoc </a:t>
            </a:r>
            <a:r>
              <a:rPr lang="fr-FR" dirty="0"/>
              <a:t>&amp; Sud Ouest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Pinot noir	Champagne, Bourgogne &amp; Alsace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Riesling	</a:t>
            </a:r>
            <a:r>
              <a:rPr lang="fr-FR" dirty="0" smtClean="0"/>
              <a:t>	Alsace</a:t>
            </a:r>
            <a:endParaRPr lang="fr-FR" dirty="0"/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Sauvignon	Sancerre &amp; </a:t>
            </a:r>
            <a:r>
              <a:rPr lang="fr-FR" dirty="0" err="1"/>
              <a:t>Brodeaux</a:t>
            </a:r>
            <a:endParaRPr lang="fr-FR" dirty="0"/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/>
              <a:t>Syrah	</a:t>
            </a:r>
            <a:r>
              <a:rPr lang="fr-FR" dirty="0" smtClean="0"/>
              <a:t>	Rhône</a:t>
            </a:r>
            <a:r>
              <a:rPr lang="fr-FR" dirty="0"/>
              <a:t>, Languedoc, Provence</a:t>
            </a:r>
          </a:p>
          <a:p>
            <a:pPr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fr-FR" dirty="0" err="1"/>
              <a:t>Viognier</a:t>
            </a:r>
            <a:r>
              <a:rPr lang="fr-FR" dirty="0"/>
              <a:t>	</a:t>
            </a:r>
            <a:r>
              <a:rPr lang="fr-FR" dirty="0" smtClean="0"/>
              <a:t>	Rhône</a:t>
            </a:r>
            <a:endParaRPr lang="fr-FR" dirty="0"/>
          </a:p>
          <a:p>
            <a:pPr indent="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None/>
            </a:pPr>
            <a:endParaRPr lang="fr-FR" sz="2400" b="0" i="0" dirty="0">
              <a:solidFill>
                <a:schemeClr val="tx1"/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22414" y="1844824"/>
            <a:ext cx="925251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2400" dirty="0"/>
              <a:t>Une fois que vous avez identifié un ou plusieurs cépages, il faut maintenant tenter de trouver sa provenance.</a:t>
            </a:r>
            <a:endParaRPr lang="fr-FR" sz="2400" dirty="0"/>
          </a:p>
        </p:txBody>
      </p:sp>
      <p:cxnSp>
        <p:nvCxnSpPr>
          <p:cNvPr id="5" name="Connecteur droit 4"/>
          <p:cNvCxnSpPr>
            <a:stCxn id="14" idx="0"/>
            <a:endCxn id="14" idx="2"/>
          </p:cNvCxnSpPr>
          <p:nvPr/>
        </p:nvCxnSpPr>
        <p:spPr>
          <a:xfrm>
            <a:off x="6094414" y="3068960"/>
            <a:ext cx="0" cy="3096344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63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Recoupements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C’est le moment de faire des recoupements pour tenter de trouver la bonne région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22195"/>
              </p:ext>
            </p:extLst>
          </p:nvPr>
        </p:nvGraphicFramePr>
        <p:xfrm>
          <a:off x="2031471" y="3212976"/>
          <a:ext cx="8125884" cy="305195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34749"/>
                <a:gridCol w="2232248"/>
                <a:gridCol w="3558887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Aromes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Conclusions</a:t>
                      </a:r>
                      <a:endParaRPr lang="fr-FR" dirty="0"/>
                    </a:p>
                  </a:txBody>
                  <a:tcPr/>
                </a:tc>
              </a:tr>
              <a:tr h="26861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4294212" y="3212976"/>
            <a:ext cx="0" cy="3051956"/>
          </a:xfrm>
          <a:prstGeom prst="line">
            <a:avLst/>
          </a:prstGeom>
          <a:ln w="2857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14492" y="3212976"/>
            <a:ext cx="0" cy="3051956"/>
          </a:xfrm>
          <a:prstGeom prst="line">
            <a:avLst/>
          </a:prstGeom>
          <a:ln w="2857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742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30E88AF-CBB7-4E0D-9189-EC62B74214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Tableau noir (grand écran)</Template>
  <TotalTime>0</TotalTime>
  <Words>307</Words>
  <Application>Microsoft Office PowerPoint</Application>
  <PresentationFormat>Personnalisé</PresentationFormat>
  <Paragraphs>538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Calibri</vt:lpstr>
      <vt:lpstr>Consolas</vt:lpstr>
      <vt:lpstr>Corbel</vt:lpstr>
      <vt:lpstr>Wingdings</vt:lpstr>
      <vt:lpstr>Chalkboard_16x9</vt:lpstr>
      <vt:lpstr>Reconnaître la région d’un vin</vt:lpstr>
      <vt:lpstr>Comment utiliser ce document</vt:lpstr>
      <vt:lpstr>Intensité de la robe</vt:lpstr>
      <vt:lpstr>Arômes récurrents par cépage</vt:lpstr>
      <vt:lpstr>Les cépages par région</vt:lpstr>
      <vt:lpstr>Recoupements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2015-09-13T13:21:44Z</dcterms:created>
  <dcterms:modified xsi:type="dcterms:W3CDTF">2015-09-13T15:08:37Z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